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Ligh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Light-bold.fntdata"/><Relationship Id="rId12" Type="http://schemas.openxmlformats.org/officeDocument/2006/relationships/font" Target="fonts/Montserrat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Light-boldItalic.fntdata"/><Relationship Id="rId14" Type="http://schemas.openxmlformats.org/officeDocument/2006/relationships/font" Target="fonts/Montserrat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91d7ebc02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91d7ebc02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91d7ebc02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091d7ebc02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91d7ebc0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91d7ebc0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91d7ebc0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91d7ebc0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91d7ebc02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91d7ebc02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0" y="186100"/>
            <a:ext cx="8520600" cy="1707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4D3C6F"/>
                </a:solidFill>
                <a:latin typeface="Avenir"/>
                <a:ea typeface="Avenir"/>
                <a:cs typeface="Avenir"/>
                <a:sym typeface="Avenir"/>
              </a:rPr>
              <a:t>Customer</a:t>
            </a:r>
            <a:r>
              <a:rPr lang="en" sz="5000">
                <a:solidFill>
                  <a:srgbClr val="4D3C6F"/>
                </a:solidFill>
                <a:latin typeface="Avenir"/>
                <a:ea typeface="Avenir"/>
                <a:cs typeface="Avenir"/>
                <a:sym typeface="Avenir"/>
              </a:rPr>
              <a:t> Engagement</a:t>
            </a:r>
            <a:endParaRPr sz="5000">
              <a:solidFill>
                <a:srgbClr val="4D3C6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0" y="2515950"/>
            <a:ext cx="9215700" cy="2679000"/>
          </a:xfrm>
          <a:prstGeom prst="rect">
            <a:avLst/>
          </a:prstGeom>
          <a:solidFill>
            <a:srgbClr val="D4A0E0"/>
          </a:solidFill>
          <a:ln cap="flat" cmpd="sng" w="9525">
            <a:solidFill>
              <a:srgbClr val="D4A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47550" y="2930550"/>
            <a:ext cx="8520600" cy="18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When we love each other, we love our customer </a:t>
            </a:r>
            <a:endParaRPr sz="29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8425" y="3971125"/>
            <a:ext cx="2514852" cy="80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311708" y="186100"/>
            <a:ext cx="85206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4D3C6F"/>
                </a:solidFill>
                <a:latin typeface="Avenir"/>
                <a:ea typeface="Avenir"/>
                <a:cs typeface="Avenir"/>
                <a:sym typeface="Avenir"/>
              </a:rPr>
              <a:t>What’s Happening this  Month?</a:t>
            </a:r>
            <a:endParaRPr sz="5000">
              <a:solidFill>
                <a:srgbClr val="4D3C6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0" y="2515950"/>
            <a:ext cx="9215700" cy="2679000"/>
          </a:xfrm>
          <a:prstGeom prst="rect">
            <a:avLst/>
          </a:prstGeom>
          <a:solidFill>
            <a:srgbClr val="D4A0E0"/>
          </a:solidFill>
          <a:ln cap="flat" cmpd="sng" w="9525">
            <a:solidFill>
              <a:srgbClr val="D4A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1021550" y="2930550"/>
            <a:ext cx="8520600" cy="18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♡ E</a:t>
            </a:r>
            <a:r>
              <a:rPr lang="en" sz="2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ncourage One Another</a:t>
            </a:r>
            <a:endParaRPr sz="29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♡ Lunch and Learn</a:t>
            </a:r>
            <a:endParaRPr sz="29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♡ Quizzes</a:t>
            </a:r>
            <a:endParaRPr sz="29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♡ Contests</a:t>
            </a:r>
            <a:endParaRPr sz="29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8425" y="3971125"/>
            <a:ext cx="2514852" cy="80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376000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20">
                <a:solidFill>
                  <a:srgbClr val="4D3C6F"/>
                </a:solidFill>
                <a:latin typeface="Avenir"/>
                <a:ea typeface="Avenir"/>
                <a:cs typeface="Avenir"/>
                <a:sym typeface="Avenir"/>
              </a:rPr>
              <a:t> ❤ </a:t>
            </a:r>
            <a:r>
              <a:rPr lang="en" sz="3720">
                <a:solidFill>
                  <a:srgbClr val="4D3C6F"/>
                </a:solidFill>
                <a:latin typeface="Avenir"/>
                <a:ea typeface="Avenir"/>
                <a:cs typeface="Avenir"/>
                <a:sym typeface="Avenir"/>
              </a:rPr>
              <a:t>Valentine’s Card Contest ❤</a:t>
            </a:r>
            <a:endParaRPr sz="3720">
              <a:solidFill>
                <a:srgbClr val="4D3C6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0" l="0" r="5204" t="0"/>
          <a:stretch/>
        </p:blipFill>
        <p:spPr>
          <a:xfrm>
            <a:off x="152000" y="1406925"/>
            <a:ext cx="4466051" cy="33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4">
            <a:alphaModFix/>
          </a:blip>
          <a:srcRect b="0" l="8601" r="16080" t="11363"/>
          <a:stretch/>
        </p:blipFill>
        <p:spPr>
          <a:xfrm>
            <a:off x="4694050" y="1406925"/>
            <a:ext cx="4323176" cy="33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9397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1176" l="8880" r="8889" t="0"/>
          <a:stretch/>
        </p:blipFill>
        <p:spPr>
          <a:xfrm>
            <a:off x="5045525" y="252332"/>
            <a:ext cx="2842224" cy="421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8425" y="227325"/>
            <a:ext cx="2842225" cy="426032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type="title"/>
          </p:nvPr>
        </p:nvSpPr>
        <p:spPr>
          <a:xfrm>
            <a:off x="1581275" y="4568875"/>
            <a:ext cx="91440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887">
                <a:solidFill>
                  <a:srgbClr val="4D3C6F"/>
                </a:solidFill>
                <a:latin typeface="Avenir"/>
                <a:ea typeface="Avenir"/>
                <a:cs typeface="Avenir"/>
                <a:sym typeface="Avenir"/>
              </a:rPr>
              <a:t>Submit</a:t>
            </a:r>
            <a:r>
              <a:rPr lang="en" sz="1887">
                <a:solidFill>
                  <a:srgbClr val="4D3C6F"/>
                </a:solidFill>
                <a:latin typeface="Avenir"/>
                <a:ea typeface="Avenir"/>
                <a:cs typeface="Avenir"/>
                <a:sym typeface="Avenir"/>
              </a:rPr>
              <a:t> your craft to s.weatherson@muskokawoods.com</a:t>
            </a:r>
            <a:endParaRPr sz="1887">
              <a:solidFill>
                <a:srgbClr val="4D3C6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301000"/>
            <a:ext cx="8520600" cy="572700"/>
          </a:xfrm>
          <a:prstGeom prst="rect">
            <a:avLst/>
          </a:prstGeom>
          <a:effectLst>
            <a:outerShdw blurRad="57150" rotWithShape="0" algn="bl" dir="3060000" dist="47625">
              <a:schemeClr val="dk1">
                <a:alpha val="23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>
                <a:solidFill>
                  <a:srgbClr val="4D3C6F"/>
                </a:solidFill>
                <a:latin typeface="Avenir"/>
                <a:ea typeface="Avenir"/>
                <a:cs typeface="Avenir"/>
                <a:sym typeface="Avenir"/>
              </a:rPr>
              <a:t>Winners will be announced on </a:t>
            </a:r>
            <a:r>
              <a:rPr lang="en" sz="2620">
                <a:solidFill>
                  <a:srgbClr val="4D3C6F"/>
                </a:solidFill>
                <a:latin typeface="Avenir"/>
                <a:ea typeface="Avenir"/>
                <a:cs typeface="Avenir"/>
                <a:sym typeface="Avenir"/>
              </a:rPr>
              <a:t>February</a:t>
            </a:r>
            <a:r>
              <a:rPr lang="en" sz="2620">
                <a:solidFill>
                  <a:srgbClr val="4D3C6F"/>
                </a:solidFill>
                <a:latin typeface="Avenir"/>
                <a:ea typeface="Avenir"/>
                <a:cs typeface="Avenir"/>
                <a:sym typeface="Avenir"/>
              </a:rPr>
              <a:t> 16th!</a:t>
            </a:r>
            <a:r>
              <a:rPr lang="en" sz="2620"/>
              <a:t> </a:t>
            </a:r>
            <a:endParaRPr sz="2620"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7650" y="1017729"/>
            <a:ext cx="3127026" cy="395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 b="0" l="8821" r="12133" t="0"/>
          <a:stretch/>
        </p:blipFill>
        <p:spPr>
          <a:xfrm>
            <a:off x="1049750" y="1017725"/>
            <a:ext cx="3127026" cy="395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