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72"/>
    <p:restoredTop sz="94714"/>
  </p:normalViewPr>
  <p:slideViewPr>
    <p:cSldViewPr snapToGrid="0" snapToObjects="1">
      <p:cViewPr>
        <p:scale>
          <a:sx n="79" d="100"/>
          <a:sy n="79" d="100"/>
        </p:scale>
        <p:origin x="736" y="9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1" y="609601"/>
            <a:ext cx="10858499" cy="944880"/>
          </a:xfrm>
        </p:spPr>
        <p:txBody>
          <a:bodyPr/>
          <a:lstStyle/>
          <a:p>
            <a:r>
              <a:rPr lang="en-US" dirty="0"/>
              <a:t>Click to edit Master title style</a:t>
            </a:r>
          </a:p>
        </p:txBody>
      </p:sp>
      <p:sp>
        <p:nvSpPr>
          <p:cNvPr id="3" name="Content Placeholder 2"/>
          <p:cNvSpPr>
            <a:spLocks noGrp="1"/>
          </p:cNvSpPr>
          <p:nvPr>
            <p:ph idx="1"/>
          </p:nvPr>
        </p:nvSpPr>
        <p:spPr>
          <a:xfrm>
            <a:off x="685801" y="1805941"/>
            <a:ext cx="10858499" cy="4572000"/>
          </a:xfrm>
        </p:spPr>
        <p:txBody>
          <a:bodyPr lIns="90000" anchor="t" anchorCtr="0">
            <a:normAutofit/>
          </a:bodyPr>
          <a:lstStyle>
            <a:lvl1pPr>
              <a:defRPr sz="2400"/>
            </a:lvl1pPr>
            <a:lvl2pPr>
              <a:defRPr sz="2000"/>
            </a:lvl2pPr>
            <a:lvl3pPr>
              <a:defRPr sz="1800"/>
            </a:lvl3pPr>
            <a:lvl4pPr>
              <a:defRPr sz="16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1/8/22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14178-11D9-5640-A26C-D1616ABBA5F2}"/>
              </a:ext>
            </a:extLst>
          </p:cNvPr>
          <p:cNvSpPr>
            <a:spLocks noGrp="1"/>
          </p:cNvSpPr>
          <p:nvPr>
            <p:ph type="ctrTitle"/>
          </p:nvPr>
        </p:nvSpPr>
        <p:spPr/>
        <p:txBody>
          <a:bodyPr/>
          <a:lstStyle/>
          <a:p>
            <a:r>
              <a:rPr lang="en-US" dirty="0"/>
              <a:t>You got this </a:t>
            </a:r>
          </a:p>
        </p:txBody>
      </p:sp>
      <p:sp>
        <p:nvSpPr>
          <p:cNvPr id="3" name="Subtitle 2">
            <a:extLst>
              <a:ext uri="{FF2B5EF4-FFF2-40B4-BE49-F238E27FC236}">
                <a16:creationId xmlns:a16="http://schemas.microsoft.com/office/drawing/2014/main" id="{203C970E-9FE5-6C4D-B3CB-744B8331BF7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56009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A7059-245B-FD4E-B42F-F20C8CC4B34D}"/>
              </a:ext>
            </a:extLst>
          </p:cNvPr>
          <p:cNvSpPr>
            <a:spLocks noGrp="1"/>
          </p:cNvSpPr>
          <p:nvPr>
            <p:ph type="title"/>
          </p:nvPr>
        </p:nvSpPr>
        <p:spPr/>
        <p:txBody>
          <a:bodyPr/>
          <a:lstStyle/>
          <a:p>
            <a:r>
              <a:rPr lang="en-US" dirty="0"/>
              <a:t>Why we like rush</a:t>
            </a:r>
          </a:p>
        </p:txBody>
      </p:sp>
      <p:sp>
        <p:nvSpPr>
          <p:cNvPr id="3" name="Content Placeholder 2">
            <a:extLst>
              <a:ext uri="{FF2B5EF4-FFF2-40B4-BE49-F238E27FC236}">
                <a16:creationId xmlns:a16="http://schemas.microsoft.com/office/drawing/2014/main" id="{BC9C45B7-2CCE-A649-9500-9DE916D6A6D2}"/>
              </a:ext>
            </a:extLst>
          </p:cNvPr>
          <p:cNvSpPr>
            <a:spLocks noGrp="1"/>
          </p:cNvSpPr>
          <p:nvPr>
            <p:ph idx="1"/>
          </p:nvPr>
        </p:nvSpPr>
        <p:spPr/>
        <p:txBody>
          <a:bodyPr/>
          <a:lstStyle/>
          <a:p>
            <a:r>
              <a:rPr lang="en-CA" dirty="0"/>
              <a:t>I am busy because I am vain. I want to appear important What better way than to be busy? The incredible hours, the crowded schedule, and heavy demands of my time prove to myself and to all who will notice – that I'm important. If I go to a doctor's office and find there  is no one waiting, and I see through  a half open door the doctor reading a book, I wonder if he's any good. Such experiences affect me. I live in a society in which crowded schedules and harassed conditions are evidence of importance so I develop a crowded schedule and harassed conditions. When others notice, they acknowledge my significance and my vanity</a:t>
            </a:r>
          </a:p>
          <a:p>
            <a:endParaRPr lang="en-US" dirty="0"/>
          </a:p>
        </p:txBody>
      </p:sp>
    </p:spTree>
    <p:extLst>
      <p:ext uri="{BB962C8B-B14F-4D97-AF65-F5344CB8AC3E}">
        <p14:creationId xmlns:p14="http://schemas.microsoft.com/office/powerpoint/2010/main" val="1609709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3F54E-9086-3840-976F-35B3E531543B}"/>
              </a:ext>
            </a:extLst>
          </p:cNvPr>
          <p:cNvSpPr>
            <a:spLocks noGrp="1"/>
          </p:cNvSpPr>
          <p:nvPr>
            <p:ph type="title"/>
          </p:nvPr>
        </p:nvSpPr>
        <p:spPr/>
        <p:txBody>
          <a:bodyPr/>
          <a:lstStyle/>
          <a:p>
            <a:r>
              <a:rPr lang="en-US" dirty="0"/>
              <a:t>One huge cost</a:t>
            </a:r>
          </a:p>
        </p:txBody>
      </p:sp>
      <p:sp>
        <p:nvSpPr>
          <p:cNvPr id="3" name="Content Placeholder 2">
            <a:extLst>
              <a:ext uri="{FF2B5EF4-FFF2-40B4-BE49-F238E27FC236}">
                <a16:creationId xmlns:a16="http://schemas.microsoft.com/office/drawing/2014/main" id="{F0B2092C-43C6-BB45-A212-EE1B5D8B1516}"/>
              </a:ext>
            </a:extLst>
          </p:cNvPr>
          <p:cNvSpPr>
            <a:spLocks noGrp="1"/>
          </p:cNvSpPr>
          <p:nvPr>
            <p:ph idx="1"/>
          </p:nvPr>
        </p:nvSpPr>
        <p:spPr/>
        <p:txBody>
          <a:bodyPr>
            <a:normAutofit fontScale="92500" lnSpcReduction="10000"/>
          </a:bodyPr>
          <a:lstStyle/>
          <a:p>
            <a:r>
              <a:rPr lang="en-CA" dirty="0"/>
              <a:t>Not long after moving to Chicago, I called a wise friend to ask for some spiritual direction. I described the pace of life in my current ministry. The church where I serve tends to move at a fast clip. I also told him about our rhythms of family life: we are in the van-driving, soccer-league, piano-lesson, school-orientation-night years. I told him about the present condition of my heart, as best I could discern it. What did I need to do, I asked him, to be spiritually healthy? Long pause.” You must ruthlessly eliminate hurry from your life," he said at last. Another long pause. "Okay, I've written that one down," I told him, a little impatiently. "That's a good one. Now, what else is there?" I had many things to do, and this was a long-distance call, so I was anxious to cram as many units of spiritual wisdom into the least amount of time possible. Another long pause </a:t>
            </a:r>
            <a:r>
              <a:rPr lang="en-CA" b="1" dirty="0">
                <a:solidFill>
                  <a:srgbClr val="FFFF00"/>
                </a:solidFill>
              </a:rPr>
              <a:t>."There is nothing else," he said. "You must ruthlessly eliminate hurry from your life.</a:t>
            </a:r>
            <a:r>
              <a:rPr lang="en-CA" dirty="0"/>
              <a:t>" I've concluded that my life and the well-being of the people I serve depends on following his prescription, for hurry is the great enemy of spiritual life in our day. Hurry destroys souls.</a:t>
            </a:r>
          </a:p>
          <a:p>
            <a:endParaRPr lang="en-US" dirty="0"/>
          </a:p>
        </p:txBody>
      </p:sp>
    </p:spTree>
    <p:extLst>
      <p:ext uri="{BB962C8B-B14F-4D97-AF65-F5344CB8AC3E}">
        <p14:creationId xmlns:p14="http://schemas.microsoft.com/office/powerpoint/2010/main" val="74398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AEC6-F32C-FC43-A327-EC9E65F1B88A}"/>
              </a:ext>
            </a:extLst>
          </p:cNvPr>
          <p:cNvSpPr>
            <a:spLocks noGrp="1"/>
          </p:cNvSpPr>
          <p:nvPr>
            <p:ph type="title"/>
          </p:nvPr>
        </p:nvSpPr>
        <p:spPr/>
        <p:txBody>
          <a:bodyPr/>
          <a:lstStyle/>
          <a:p>
            <a:r>
              <a:rPr lang="en-US" dirty="0"/>
              <a:t>Measured by the manger</a:t>
            </a:r>
          </a:p>
        </p:txBody>
      </p:sp>
      <p:sp>
        <p:nvSpPr>
          <p:cNvPr id="3" name="Content Placeholder 2">
            <a:extLst>
              <a:ext uri="{FF2B5EF4-FFF2-40B4-BE49-F238E27FC236}">
                <a16:creationId xmlns:a16="http://schemas.microsoft.com/office/drawing/2014/main" id="{7A0CF950-0F97-AE4E-9C7C-27B091B83EAB}"/>
              </a:ext>
            </a:extLst>
          </p:cNvPr>
          <p:cNvSpPr>
            <a:spLocks noGrp="1"/>
          </p:cNvSpPr>
          <p:nvPr>
            <p:ph idx="1"/>
          </p:nvPr>
        </p:nvSpPr>
        <p:spPr/>
        <p:txBody>
          <a:bodyPr/>
          <a:lstStyle/>
          <a:p>
            <a:r>
              <a:rPr lang="en-US" dirty="0"/>
              <a:t>Wealth v/s radical generosity</a:t>
            </a:r>
          </a:p>
          <a:p>
            <a:r>
              <a:rPr lang="en-US" dirty="0"/>
              <a:t>Size vs shepherding and releasing  human potential</a:t>
            </a:r>
          </a:p>
          <a:p>
            <a:r>
              <a:rPr lang="en-US" dirty="0"/>
              <a:t>Power vs humble submission</a:t>
            </a:r>
          </a:p>
          <a:p>
            <a:r>
              <a:rPr lang="en-US" dirty="0"/>
              <a:t>Hurry  vs </a:t>
            </a:r>
            <a:r>
              <a:rPr lang="en-US" dirty="0">
                <a:solidFill>
                  <a:srgbClr val="FFFF00"/>
                </a:solidFill>
              </a:rPr>
              <a:t>making space for God</a:t>
            </a:r>
          </a:p>
        </p:txBody>
      </p:sp>
    </p:spTree>
    <p:extLst>
      <p:ext uri="{BB962C8B-B14F-4D97-AF65-F5344CB8AC3E}">
        <p14:creationId xmlns:p14="http://schemas.microsoft.com/office/powerpoint/2010/main" val="1820357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E0D8-1B3B-5044-8B33-AF57B3FE0913}"/>
              </a:ext>
            </a:extLst>
          </p:cNvPr>
          <p:cNvSpPr>
            <a:spLocks noGrp="1"/>
          </p:cNvSpPr>
          <p:nvPr>
            <p:ph type="title"/>
          </p:nvPr>
        </p:nvSpPr>
        <p:spPr/>
        <p:txBody>
          <a:bodyPr/>
          <a:lstStyle/>
          <a:p>
            <a:r>
              <a:rPr lang="en-US" dirty="0"/>
              <a:t>Making space for god</a:t>
            </a:r>
          </a:p>
        </p:txBody>
      </p:sp>
      <p:sp>
        <p:nvSpPr>
          <p:cNvPr id="3" name="Content Placeholder 2">
            <a:extLst>
              <a:ext uri="{FF2B5EF4-FFF2-40B4-BE49-F238E27FC236}">
                <a16:creationId xmlns:a16="http://schemas.microsoft.com/office/drawing/2014/main" id="{45D68C46-9A5C-2142-9FF8-9DD94BE82F94}"/>
              </a:ext>
            </a:extLst>
          </p:cNvPr>
          <p:cNvSpPr>
            <a:spLocks noGrp="1"/>
          </p:cNvSpPr>
          <p:nvPr>
            <p:ph idx="1"/>
          </p:nvPr>
        </p:nvSpPr>
        <p:spPr/>
        <p:txBody>
          <a:bodyPr>
            <a:normAutofit lnSpcReduction="10000"/>
          </a:bodyPr>
          <a:lstStyle/>
          <a:p>
            <a:r>
              <a:rPr lang="en-CA" dirty="0"/>
              <a:t>“Our lives are full. There are things to do, people to meet, activities to pursue. We want to be fully occupied, to know that because we are busy people something important is happening in our lives. And if we are  not occupied then we are at least preoccupied. We fill our inner space with worry about things that might happen and guilt about things that have already happened. And beneath our worry and our guilt there is a deep fear of empty spaces. This is where discipline in the spiritual life becomes important. But by discipline I do not mean control. If I know the discipline of psychology or economics I have a certain control over that body of knowledge. If I discipline my children I want to have a little control over them</a:t>
            </a:r>
            <a:r>
              <a:rPr lang="en-CA" dirty="0">
                <a:solidFill>
                  <a:srgbClr val="FFFF00"/>
                </a:solidFill>
              </a:rPr>
              <a:t>. But in the spiritual life, the word discipline means the effort to create some space in which God can act--space in which something can happen that we hadn't planned or conquered on. That becomes the space in which we can receive our colleagues and our work our family and our friends and the people we will meet during the day</a:t>
            </a:r>
            <a:r>
              <a:rPr lang="en-CA" dirty="0"/>
              <a:t> </a:t>
            </a:r>
          </a:p>
          <a:p>
            <a:endParaRPr lang="en-US" dirty="0"/>
          </a:p>
        </p:txBody>
      </p:sp>
    </p:spTree>
    <p:extLst>
      <p:ext uri="{BB962C8B-B14F-4D97-AF65-F5344CB8AC3E}">
        <p14:creationId xmlns:p14="http://schemas.microsoft.com/office/powerpoint/2010/main" val="1804666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BCABB-ED9F-6948-9756-7A39509C5E61}"/>
              </a:ext>
            </a:extLst>
          </p:cNvPr>
          <p:cNvSpPr>
            <a:spLocks noGrp="1"/>
          </p:cNvSpPr>
          <p:nvPr>
            <p:ph type="title"/>
          </p:nvPr>
        </p:nvSpPr>
        <p:spPr/>
        <p:txBody>
          <a:bodyPr/>
          <a:lstStyle/>
          <a:p>
            <a:r>
              <a:rPr lang="en-US" dirty="0"/>
              <a:t>Nurturing growth</a:t>
            </a:r>
          </a:p>
        </p:txBody>
      </p:sp>
      <p:sp>
        <p:nvSpPr>
          <p:cNvPr id="3" name="Content Placeholder 2">
            <a:extLst>
              <a:ext uri="{FF2B5EF4-FFF2-40B4-BE49-F238E27FC236}">
                <a16:creationId xmlns:a16="http://schemas.microsoft.com/office/drawing/2014/main" id="{77AF9690-4F81-F748-9313-AB536AB7DF0D}"/>
              </a:ext>
            </a:extLst>
          </p:cNvPr>
          <p:cNvSpPr>
            <a:spLocks noGrp="1"/>
          </p:cNvSpPr>
          <p:nvPr>
            <p:ph idx="1"/>
          </p:nvPr>
        </p:nvSpPr>
        <p:spPr/>
        <p:txBody>
          <a:bodyPr/>
          <a:lstStyle/>
          <a:p>
            <a:r>
              <a:rPr lang="en-CA" dirty="0"/>
              <a:t>Above all, trust the slow work of God. We are quite naturally impatient in everything We should like to skip the intermediate stages. We are impatient of being on the way to something unknown, something new. And yet it is the law of all progress that it is made by passing through some stages of instability – and that it may take a very long time. And so I think it is with you…your ideas which are maturing  gradually – let them grow, let them shape themselves without undue haste. </a:t>
            </a:r>
            <a:r>
              <a:rPr lang="en-CA" dirty="0">
                <a:solidFill>
                  <a:srgbClr val="FFFF00"/>
                </a:solidFill>
              </a:rPr>
              <a:t>Don't try to force them on, as though you could be today what time will make of you tomorrow</a:t>
            </a:r>
            <a:r>
              <a:rPr lang="en-CA" dirty="0"/>
              <a:t>. Only God could say what this new spirit gradually forming within you will be. Give our Lord the benefit of believing that His hand is leading you. And </a:t>
            </a:r>
            <a:r>
              <a:rPr lang="en-CA" dirty="0">
                <a:solidFill>
                  <a:srgbClr val="FFFF00"/>
                </a:solidFill>
              </a:rPr>
              <a:t>accept  the anxiety of feeling yourself in suspense and incomplete</a:t>
            </a:r>
          </a:p>
          <a:p>
            <a:endParaRPr lang="en-US" dirty="0"/>
          </a:p>
        </p:txBody>
      </p:sp>
    </p:spTree>
    <p:extLst>
      <p:ext uri="{BB962C8B-B14F-4D97-AF65-F5344CB8AC3E}">
        <p14:creationId xmlns:p14="http://schemas.microsoft.com/office/powerpoint/2010/main" val="2280103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32586-0A6C-2247-BFFF-17016052DE0A}"/>
              </a:ext>
            </a:extLst>
          </p:cNvPr>
          <p:cNvSpPr>
            <a:spLocks noGrp="1"/>
          </p:cNvSpPr>
          <p:nvPr>
            <p:ph type="title"/>
          </p:nvPr>
        </p:nvSpPr>
        <p:spPr/>
        <p:txBody>
          <a:bodyPr/>
          <a:lstStyle/>
          <a:p>
            <a:r>
              <a:rPr lang="en-US" dirty="0"/>
              <a:t>Who’s right:  Mary or Martha??</a:t>
            </a:r>
          </a:p>
        </p:txBody>
      </p:sp>
      <p:sp>
        <p:nvSpPr>
          <p:cNvPr id="3" name="Content Placeholder 2">
            <a:extLst>
              <a:ext uri="{FF2B5EF4-FFF2-40B4-BE49-F238E27FC236}">
                <a16:creationId xmlns:a16="http://schemas.microsoft.com/office/drawing/2014/main" id="{D72F3A5F-C50E-B34D-A815-EF716ED3802F}"/>
              </a:ext>
            </a:extLst>
          </p:cNvPr>
          <p:cNvSpPr>
            <a:spLocks noGrp="1"/>
          </p:cNvSpPr>
          <p:nvPr>
            <p:ph idx="1"/>
          </p:nvPr>
        </p:nvSpPr>
        <p:spPr/>
        <p:txBody>
          <a:bodyPr/>
          <a:lstStyle/>
          <a:p>
            <a:r>
              <a:rPr lang="en-CA" dirty="0"/>
              <a:t>Martha’s problems however go beyond her busyness. I suspect that if Martha were to sit at the feet of Jesus she would still be distracted with everything on her mind. </a:t>
            </a:r>
            <a:r>
              <a:rPr lang="en-CA" dirty="0">
                <a:solidFill>
                  <a:srgbClr val="FFFF00"/>
                </a:solidFill>
              </a:rPr>
              <a:t>Her inner person is touchy, irritable and anxious</a:t>
            </a:r>
            <a:r>
              <a:rPr lang="en-CA" dirty="0"/>
              <a:t>. On the other hand I suspect that if Mary would help with many household chores, she would not be worried or upset. Why? </a:t>
            </a:r>
            <a:r>
              <a:rPr lang="en-CA" dirty="0">
                <a:solidFill>
                  <a:srgbClr val="FFFF00"/>
                </a:solidFill>
              </a:rPr>
              <a:t>Her inner person has slowed down enough to focus on Jesus </a:t>
            </a:r>
            <a:r>
              <a:rPr lang="en-CA" dirty="0"/>
              <a:t>and to centre her life on him. Our goal is to love God with our whole being, to be consistently conscious of God through our daily life – whether we are stopped like Mary sitting at the feet of Jesus or  actively taking care of the tasks of life</a:t>
            </a:r>
          </a:p>
          <a:p>
            <a:endParaRPr lang="en-US" dirty="0"/>
          </a:p>
        </p:txBody>
      </p:sp>
    </p:spTree>
    <p:extLst>
      <p:ext uri="{BB962C8B-B14F-4D97-AF65-F5344CB8AC3E}">
        <p14:creationId xmlns:p14="http://schemas.microsoft.com/office/powerpoint/2010/main" val="103631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4A4B3-9DFD-2044-8595-4F04C2B26DDF}"/>
              </a:ext>
            </a:extLst>
          </p:cNvPr>
          <p:cNvSpPr>
            <a:spLocks noGrp="1"/>
          </p:cNvSpPr>
          <p:nvPr>
            <p:ph type="title"/>
          </p:nvPr>
        </p:nvSpPr>
        <p:spPr/>
        <p:txBody>
          <a:bodyPr/>
          <a:lstStyle/>
          <a:p>
            <a:r>
              <a:rPr lang="en-US" dirty="0"/>
              <a:t>A cost benefit analysis of hurry</a:t>
            </a:r>
          </a:p>
        </p:txBody>
      </p:sp>
      <p:sp>
        <p:nvSpPr>
          <p:cNvPr id="3" name="Content Placeholder 2">
            <a:extLst>
              <a:ext uri="{FF2B5EF4-FFF2-40B4-BE49-F238E27FC236}">
                <a16:creationId xmlns:a16="http://schemas.microsoft.com/office/drawing/2014/main" id="{412D9BFB-8A43-F74B-97D8-5EEADF95FCBD}"/>
              </a:ext>
            </a:extLst>
          </p:cNvPr>
          <p:cNvSpPr>
            <a:spLocks noGrp="1"/>
          </p:cNvSpPr>
          <p:nvPr>
            <p:ph idx="1"/>
          </p:nvPr>
        </p:nvSpPr>
        <p:spPr/>
        <p:txBody>
          <a:bodyPr/>
          <a:lstStyle/>
          <a:p>
            <a:r>
              <a:rPr lang="en-US" b="1" dirty="0">
                <a:solidFill>
                  <a:srgbClr val="FFFF00"/>
                </a:solidFill>
              </a:rPr>
              <a:t>The cost</a:t>
            </a:r>
            <a:r>
              <a:rPr lang="en-US" dirty="0"/>
              <a:t>: impoverishment  of soul / relationships</a:t>
            </a:r>
          </a:p>
          <a:p>
            <a:r>
              <a:rPr lang="en-US" b="1" dirty="0">
                <a:solidFill>
                  <a:srgbClr val="FFFF00"/>
                </a:solidFill>
              </a:rPr>
              <a:t>The benefit</a:t>
            </a:r>
          </a:p>
          <a:p>
            <a:pPr lvl="1"/>
            <a:r>
              <a:rPr lang="en-US" dirty="0"/>
              <a:t>Space for God</a:t>
            </a:r>
          </a:p>
          <a:p>
            <a:pPr lvl="1"/>
            <a:r>
              <a:rPr lang="en-US" dirty="0"/>
              <a:t>Nurturing growth</a:t>
            </a:r>
          </a:p>
          <a:p>
            <a:pPr lvl="1"/>
            <a:r>
              <a:rPr lang="en-US" dirty="0"/>
              <a:t>Receiving heavens perspective</a:t>
            </a:r>
          </a:p>
        </p:txBody>
      </p:sp>
    </p:spTree>
    <p:extLst>
      <p:ext uri="{BB962C8B-B14F-4D97-AF65-F5344CB8AC3E}">
        <p14:creationId xmlns:p14="http://schemas.microsoft.com/office/powerpoint/2010/main" val="339362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7D2AE-0CA0-C14F-8A63-8CACD0D53914}"/>
              </a:ext>
            </a:extLst>
          </p:cNvPr>
          <p:cNvSpPr>
            <a:spLocks noGrp="1"/>
          </p:cNvSpPr>
          <p:nvPr>
            <p:ph type="title"/>
          </p:nvPr>
        </p:nvSpPr>
        <p:spPr/>
        <p:txBody>
          <a:bodyPr/>
          <a:lstStyle/>
          <a:p>
            <a:r>
              <a:rPr lang="en-US" dirty="0"/>
              <a:t>wealth</a:t>
            </a:r>
          </a:p>
        </p:txBody>
      </p:sp>
      <p:sp>
        <p:nvSpPr>
          <p:cNvPr id="3" name="Content Placeholder 2">
            <a:extLst>
              <a:ext uri="{FF2B5EF4-FFF2-40B4-BE49-F238E27FC236}">
                <a16:creationId xmlns:a16="http://schemas.microsoft.com/office/drawing/2014/main" id="{01A5E886-C38D-A441-912C-531E9E1D6FA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31913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AEC6-F32C-FC43-A327-EC9E65F1B88A}"/>
              </a:ext>
            </a:extLst>
          </p:cNvPr>
          <p:cNvSpPr>
            <a:spLocks noGrp="1"/>
          </p:cNvSpPr>
          <p:nvPr>
            <p:ph type="title"/>
          </p:nvPr>
        </p:nvSpPr>
        <p:spPr/>
        <p:txBody>
          <a:bodyPr/>
          <a:lstStyle/>
          <a:p>
            <a:r>
              <a:rPr lang="en-US" dirty="0"/>
              <a:t>Measured by the manger</a:t>
            </a:r>
          </a:p>
        </p:txBody>
      </p:sp>
      <p:sp>
        <p:nvSpPr>
          <p:cNvPr id="3" name="Content Placeholder 2">
            <a:extLst>
              <a:ext uri="{FF2B5EF4-FFF2-40B4-BE49-F238E27FC236}">
                <a16:creationId xmlns:a16="http://schemas.microsoft.com/office/drawing/2014/main" id="{7A0CF950-0F97-AE4E-9C7C-27B091B83EAB}"/>
              </a:ext>
            </a:extLst>
          </p:cNvPr>
          <p:cNvSpPr>
            <a:spLocks noGrp="1"/>
          </p:cNvSpPr>
          <p:nvPr>
            <p:ph idx="1"/>
          </p:nvPr>
        </p:nvSpPr>
        <p:spPr/>
        <p:txBody>
          <a:bodyPr/>
          <a:lstStyle/>
          <a:p>
            <a:r>
              <a:rPr lang="en-US" dirty="0"/>
              <a:t>Wealth v/s </a:t>
            </a:r>
            <a:r>
              <a:rPr lang="en-US" dirty="0">
                <a:solidFill>
                  <a:srgbClr val="FFFF00"/>
                </a:solidFill>
              </a:rPr>
              <a:t>radical generosity</a:t>
            </a:r>
          </a:p>
        </p:txBody>
      </p:sp>
    </p:spTree>
    <p:extLst>
      <p:ext uri="{BB962C8B-B14F-4D97-AF65-F5344CB8AC3E}">
        <p14:creationId xmlns:p14="http://schemas.microsoft.com/office/powerpoint/2010/main" val="982758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76A13-20BC-974A-9281-04A653017097}"/>
              </a:ext>
            </a:extLst>
          </p:cNvPr>
          <p:cNvSpPr>
            <a:spLocks noGrp="1"/>
          </p:cNvSpPr>
          <p:nvPr>
            <p:ph type="title"/>
          </p:nvPr>
        </p:nvSpPr>
        <p:spPr/>
        <p:txBody>
          <a:bodyPr/>
          <a:lstStyle/>
          <a:p>
            <a:r>
              <a:rPr lang="en-US" dirty="0"/>
              <a:t>Significance/size</a:t>
            </a:r>
          </a:p>
        </p:txBody>
      </p:sp>
      <p:sp>
        <p:nvSpPr>
          <p:cNvPr id="3" name="Content Placeholder 2">
            <a:extLst>
              <a:ext uri="{FF2B5EF4-FFF2-40B4-BE49-F238E27FC236}">
                <a16:creationId xmlns:a16="http://schemas.microsoft.com/office/drawing/2014/main" id="{163EA924-1CE7-A048-B36D-582439014AF8}"/>
              </a:ext>
            </a:extLst>
          </p:cNvPr>
          <p:cNvSpPr>
            <a:spLocks noGrp="1"/>
          </p:cNvSpPr>
          <p:nvPr>
            <p:ph idx="1"/>
          </p:nvPr>
        </p:nvSpPr>
        <p:spPr/>
        <p:txBody>
          <a:bodyPr/>
          <a:lstStyle/>
          <a:p>
            <a:r>
              <a:rPr lang="en-CA" dirty="0"/>
              <a:t>I have an iron will, and all my will has always been to conquer some horrible feeling of inadequacy… I push past one spell of it and discover myself as a special human being and then I get to another stage and think I'm mediocre and uninteresting… Again and again. My drive in life is from this horrible fear of being mediocre. And that's always pushing me, pushing me. Because even though I become Somebody, I still have to prove that I'm somebody. My struggle has never ended and it probably never will</a:t>
            </a:r>
          </a:p>
          <a:p>
            <a:endParaRPr lang="en-US" dirty="0"/>
          </a:p>
        </p:txBody>
      </p:sp>
    </p:spTree>
    <p:extLst>
      <p:ext uri="{BB962C8B-B14F-4D97-AF65-F5344CB8AC3E}">
        <p14:creationId xmlns:p14="http://schemas.microsoft.com/office/powerpoint/2010/main" val="421433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AEC6-F32C-FC43-A327-EC9E65F1B88A}"/>
              </a:ext>
            </a:extLst>
          </p:cNvPr>
          <p:cNvSpPr>
            <a:spLocks noGrp="1"/>
          </p:cNvSpPr>
          <p:nvPr>
            <p:ph type="title"/>
          </p:nvPr>
        </p:nvSpPr>
        <p:spPr/>
        <p:txBody>
          <a:bodyPr/>
          <a:lstStyle/>
          <a:p>
            <a:r>
              <a:rPr lang="en-US" dirty="0"/>
              <a:t>Measured by the manger</a:t>
            </a:r>
          </a:p>
        </p:txBody>
      </p:sp>
      <p:sp>
        <p:nvSpPr>
          <p:cNvPr id="3" name="Content Placeholder 2">
            <a:extLst>
              <a:ext uri="{FF2B5EF4-FFF2-40B4-BE49-F238E27FC236}">
                <a16:creationId xmlns:a16="http://schemas.microsoft.com/office/drawing/2014/main" id="{7A0CF950-0F97-AE4E-9C7C-27B091B83EAB}"/>
              </a:ext>
            </a:extLst>
          </p:cNvPr>
          <p:cNvSpPr>
            <a:spLocks noGrp="1"/>
          </p:cNvSpPr>
          <p:nvPr>
            <p:ph idx="1"/>
          </p:nvPr>
        </p:nvSpPr>
        <p:spPr/>
        <p:txBody>
          <a:bodyPr/>
          <a:lstStyle/>
          <a:p>
            <a:r>
              <a:rPr lang="en-US" dirty="0"/>
              <a:t>Wealth v/s radical generosity</a:t>
            </a:r>
          </a:p>
          <a:p>
            <a:r>
              <a:rPr lang="en-US" dirty="0"/>
              <a:t>Size vs </a:t>
            </a:r>
            <a:r>
              <a:rPr lang="en-US" dirty="0">
                <a:solidFill>
                  <a:srgbClr val="FFFF00"/>
                </a:solidFill>
              </a:rPr>
              <a:t>shepherding and releasing  human potential</a:t>
            </a:r>
          </a:p>
        </p:txBody>
      </p:sp>
    </p:spTree>
    <p:extLst>
      <p:ext uri="{BB962C8B-B14F-4D97-AF65-F5344CB8AC3E}">
        <p14:creationId xmlns:p14="http://schemas.microsoft.com/office/powerpoint/2010/main" val="726020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64FF-03B1-A44E-873F-F23682FF6F1E}"/>
              </a:ext>
            </a:extLst>
          </p:cNvPr>
          <p:cNvSpPr>
            <a:spLocks noGrp="1"/>
          </p:cNvSpPr>
          <p:nvPr>
            <p:ph type="title"/>
          </p:nvPr>
        </p:nvSpPr>
        <p:spPr/>
        <p:txBody>
          <a:bodyPr/>
          <a:lstStyle/>
          <a:p>
            <a:r>
              <a:rPr lang="en-US" dirty="0"/>
              <a:t>power</a:t>
            </a:r>
          </a:p>
        </p:txBody>
      </p:sp>
      <p:sp>
        <p:nvSpPr>
          <p:cNvPr id="3" name="Content Placeholder 2">
            <a:extLst>
              <a:ext uri="{FF2B5EF4-FFF2-40B4-BE49-F238E27FC236}">
                <a16:creationId xmlns:a16="http://schemas.microsoft.com/office/drawing/2014/main" id="{4480192D-B2F4-8D4D-95E6-26A5C531AA8D}"/>
              </a:ext>
            </a:extLst>
          </p:cNvPr>
          <p:cNvSpPr>
            <a:spLocks noGrp="1"/>
          </p:cNvSpPr>
          <p:nvPr>
            <p:ph idx="1"/>
          </p:nvPr>
        </p:nvSpPr>
        <p:spPr/>
        <p:txBody>
          <a:bodyPr/>
          <a:lstStyle/>
          <a:p>
            <a:r>
              <a:rPr lang="en-CA" dirty="0"/>
              <a:t>A power trip can be just as addictive as a cocaine-induced high. Power changes the brain, triggering increased testosterone in both men and women. In both cases, short-term pleasure gives rise to a long-term addiction</a:t>
            </a:r>
          </a:p>
          <a:p>
            <a:pPr marL="0" indent="0">
              <a:buNone/>
            </a:pPr>
            <a:r>
              <a:rPr lang="en-CA" dirty="0"/>
              <a:t>					</a:t>
            </a:r>
            <a:r>
              <a:rPr lang="en-CA" i="1" dirty="0"/>
              <a:t>Ian Robertson, psychology professor and founding director of 							the Trinity College Institute of Neuroscience in Dublin,.</a:t>
            </a:r>
          </a:p>
          <a:p>
            <a:endParaRPr lang="en-US" dirty="0"/>
          </a:p>
        </p:txBody>
      </p:sp>
    </p:spTree>
    <p:extLst>
      <p:ext uri="{BB962C8B-B14F-4D97-AF65-F5344CB8AC3E}">
        <p14:creationId xmlns:p14="http://schemas.microsoft.com/office/powerpoint/2010/main" val="726817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AEC6-F32C-FC43-A327-EC9E65F1B88A}"/>
              </a:ext>
            </a:extLst>
          </p:cNvPr>
          <p:cNvSpPr>
            <a:spLocks noGrp="1"/>
          </p:cNvSpPr>
          <p:nvPr>
            <p:ph type="title"/>
          </p:nvPr>
        </p:nvSpPr>
        <p:spPr/>
        <p:txBody>
          <a:bodyPr/>
          <a:lstStyle/>
          <a:p>
            <a:r>
              <a:rPr lang="en-US" dirty="0"/>
              <a:t>Measured by the manger</a:t>
            </a:r>
          </a:p>
        </p:txBody>
      </p:sp>
      <p:sp>
        <p:nvSpPr>
          <p:cNvPr id="3" name="Content Placeholder 2">
            <a:extLst>
              <a:ext uri="{FF2B5EF4-FFF2-40B4-BE49-F238E27FC236}">
                <a16:creationId xmlns:a16="http://schemas.microsoft.com/office/drawing/2014/main" id="{7A0CF950-0F97-AE4E-9C7C-27B091B83EAB}"/>
              </a:ext>
            </a:extLst>
          </p:cNvPr>
          <p:cNvSpPr>
            <a:spLocks noGrp="1"/>
          </p:cNvSpPr>
          <p:nvPr>
            <p:ph idx="1"/>
          </p:nvPr>
        </p:nvSpPr>
        <p:spPr/>
        <p:txBody>
          <a:bodyPr/>
          <a:lstStyle/>
          <a:p>
            <a:r>
              <a:rPr lang="en-US" dirty="0"/>
              <a:t>Wealth v/s radical generosity</a:t>
            </a:r>
          </a:p>
          <a:p>
            <a:r>
              <a:rPr lang="en-US" dirty="0"/>
              <a:t>Size vs shepherding and releasing  human potential</a:t>
            </a:r>
          </a:p>
          <a:p>
            <a:r>
              <a:rPr lang="en-US" dirty="0"/>
              <a:t>Power vs </a:t>
            </a:r>
            <a:r>
              <a:rPr lang="en-US" dirty="0">
                <a:solidFill>
                  <a:srgbClr val="FFFF00"/>
                </a:solidFill>
              </a:rPr>
              <a:t>humble submission</a:t>
            </a:r>
          </a:p>
        </p:txBody>
      </p:sp>
    </p:spTree>
    <p:extLst>
      <p:ext uri="{BB962C8B-B14F-4D97-AF65-F5344CB8AC3E}">
        <p14:creationId xmlns:p14="http://schemas.microsoft.com/office/powerpoint/2010/main" val="2661056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3AEC6-F32C-FC43-A327-EC9E65F1B88A}"/>
              </a:ext>
            </a:extLst>
          </p:cNvPr>
          <p:cNvSpPr>
            <a:spLocks noGrp="1"/>
          </p:cNvSpPr>
          <p:nvPr>
            <p:ph type="title"/>
          </p:nvPr>
        </p:nvSpPr>
        <p:spPr/>
        <p:txBody>
          <a:bodyPr/>
          <a:lstStyle/>
          <a:p>
            <a:r>
              <a:rPr lang="en-US" dirty="0"/>
              <a:t>Measured by the manger</a:t>
            </a:r>
          </a:p>
        </p:txBody>
      </p:sp>
      <p:sp>
        <p:nvSpPr>
          <p:cNvPr id="3" name="Content Placeholder 2">
            <a:extLst>
              <a:ext uri="{FF2B5EF4-FFF2-40B4-BE49-F238E27FC236}">
                <a16:creationId xmlns:a16="http://schemas.microsoft.com/office/drawing/2014/main" id="{7A0CF950-0F97-AE4E-9C7C-27B091B83EAB}"/>
              </a:ext>
            </a:extLst>
          </p:cNvPr>
          <p:cNvSpPr>
            <a:spLocks noGrp="1"/>
          </p:cNvSpPr>
          <p:nvPr>
            <p:ph idx="1"/>
          </p:nvPr>
        </p:nvSpPr>
        <p:spPr/>
        <p:txBody>
          <a:bodyPr/>
          <a:lstStyle/>
          <a:p>
            <a:r>
              <a:rPr lang="en-US" dirty="0"/>
              <a:t>Wealth v/s radical generosity</a:t>
            </a:r>
          </a:p>
          <a:p>
            <a:r>
              <a:rPr lang="en-US" dirty="0"/>
              <a:t>Size vs shepherding and releasing  human potential</a:t>
            </a:r>
          </a:p>
          <a:p>
            <a:r>
              <a:rPr lang="en-US" dirty="0"/>
              <a:t>Power vs humble submission</a:t>
            </a:r>
          </a:p>
          <a:p>
            <a:r>
              <a:rPr lang="en-US" b="1" dirty="0">
                <a:solidFill>
                  <a:srgbClr val="FFFF00"/>
                </a:solidFill>
              </a:rPr>
              <a:t>Hurry</a:t>
            </a:r>
          </a:p>
        </p:txBody>
      </p:sp>
    </p:spTree>
    <p:extLst>
      <p:ext uri="{BB962C8B-B14F-4D97-AF65-F5344CB8AC3E}">
        <p14:creationId xmlns:p14="http://schemas.microsoft.com/office/powerpoint/2010/main" val="1183695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D2CDD-18C2-CA4A-98D5-2EA85BA43D43}"/>
              </a:ext>
            </a:extLst>
          </p:cNvPr>
          <p:cNvSpPr>
            <a:spLocks noGrp="1"/>
          </p:cNvSpPr>
          <p:nvPr>
            <p:ph type="title"/>
          </p:nvPr>
        </p:nvSpPr>
        <p:spPr/>
        <p:txBody>
          <a:bodyPr/>
          <a:lstStyle/>
          <a:p>
            <a:r>
              <a:rPr lang="en-US" dirty="0"/>
              <a:t>We like it that way</a:t>
            </a:r>
          </a:p>
        </p:txBody>
      </p:sp>
      <p:sp>
        <p:nvSpPr>
          <p:cNvPr id="3" name="Content Placeholder 2">
            <a:extLst>
              <a:ext uri="{FF2B5EF4-FFF2-40B4-BE49-F238E27FC236}">
                <a16:creationId xmlns:a16="http://schemas.microsoft.com/office/drawing/2014/main" id="{841513F8-2A98-D94D-9E81-64A5E5CE8256}"/>
              </a:ext>
            </a:extLst>
          </p:cNvPr>
          <p:cNvSpPr>
            <a:spLocks noGrp="1"/>
          </p:cNvSpPr>
          <p:nvPr>
            <p:ph idx="1"/>
          </p:nvPr>
        </p:nvSpPr>
        <p:spPr/>
        <p:txBody>
          <a:bodyPr/>
          <a:lstStyle/>
          <a:p>
            <a:r>
              <a:rPr lang="en-CA" dirty="0"/>
              <a:t>"I'm beginning to realize about myself that I am living out of a centre of rush and I like it. The part that shocked me and kept me awake,  journaling and asking God about was the ‘I like it’ part. I argued with him that “no! I don't like it; in fact that's what I complain about” And He said “do you like to go slow?” And that's when I realized “absolutely not! I don't like slow in any form, I am addicted to rush” </a:t>
            </a:r>
          </a:p>
          <a:p>
            <a:endParaRPr lang="en-US" dirty="0"/>
          </a:p>
        </p:txBody>
      </p:sp>
    </p:spTree>
    <p:extLst>
      <p:ext uri="{BB962C8B-B14F-4D97-AF65-F5344CB8AC3E}">
        <p14:creationId xmlns:p14="http://schemas.microsoft.com/office/powerpoint/2010/main" val="35981868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27</TotalTime>
  <Words>1315</Words>
  <Application>Microsoft Macintosh PowerPoint</Application>
  <PresentationFormat>Widescreen</PresentationFormat>
  <Paragraphs>44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Celestial</vt:lpstr>
      <vt:lpstr>You got this </vt:lpstr>
      <vt:lpstr>wealth</vt:lpstr>
      <vt:lpstr>Measured by the manger</vt:lpstr>
      <vt:lpstr>Significance/size</vt:lpstr>
      <vt:lpstr>Measured by the manger</vt:lpstr>
      <vt:lpstr>power</vt:lpstr>
      <vt:lpstr>Measured by the manger</vt:lpstr>
      <vt:lpstr>Measured by the manger</vt:lpstr>
      <vt:lpstr>We like it that way</vt:lpstr>
      <vt:lpstr>Why we like rush</vt:lpstr>
      <vt:lpstr>One huge cost</vt:lpstr>
      <vt:lpstr>Measured by the manger</vt:lpstr>
      <vt:lpstr>Making space for god</vt:lpstr>
      <vt:lpstr>Nurturing growth</vt:lpstr>
      <vt:lpstr>Who’s right:  Mary or Martha??</vt:lpstr>
      <vt:lpstr>A cost benefit analysis of hurry</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got this </dc:title>
  <dc:creator>Sunder Krishnan</dc:creator>
  <cp:lastModifiedBy>Sunder Krishnan</cp:lastModifiedBy>
  <cp:revision>4</cp:revision>
  <dcterms:created xsi:type="dcterms:W3CDTF">2022-01-08T17:01:17Z</dcterms:created>
  <dcterms:modified xsi:type="dcterms:W3CDTF">2022-01-08T17:29:05Z</dcterms:modified>
</cp:coreProperties>
</file>